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8" r:id="rId2"/>
    <p:sldId id="258" r:id="rId3"/>
    <p:sldId id="274" r:id="rId4"/>
    <p:sldId id="262" r:id="rId5"/>
    <p:sldId id="270" r:id="rId6"/>
    <p:sldId id="264" r:id="rId7"/>
    <p:sldId id="276" r:id="rId8"/>
    <p:sldId id="273" r:id="rId9"/>
    <p:sldId id="279" r:id="rId10"/>
    <p:sldId id="280" r:id="rId11"/>
    <p:sldId id="261" r:id="rId12"/>
    <p:sldId id="281" r:id="rId13"/>
    <p:sldId id="284" r:id="rId14"/>
    <p:sldId id="285" r:id="rId15"/>
    <p:sldId id="282" r:id="rId16"/>
    <p:sldId id="283" r:id="rId17"/>
    <p:sldId id="286" r:id="rId18"/>
    <p:sldId id="288" r:id="rId19"/>
    <p:sldId id="287" r:id="rId20"/>
    <p:sldId id="277" r:id="rId21"/>
    <p:sldId id="278" r:id="rId22"/>
    <p:sldId id="289" r:id="rId23"/>
    <p:sldId id="290" r:id="rId24"/>
    <p:sldId id="299" r:id="rId25"/>
    <p:sldId id="291" r:id="rId26"/>
    <p:sldId id="295" r:id="rId27"/>
    <p:sldId id="300" r:id="rId28"/>
    <p:sldId id="296" r:id="rId29"/>
    <p:sldId id="297" r:id="rId30"/>
    <p:sldId id="294" r:id="rId31"/>
    <p:sldId id="301" r:id="rId32"/>
    <p:sldId id="293" r:id="rId33"/>
    <p:sldId id="298" r:id="rId34"/>
    <p:sldId id="271" r:id="rId35"/>
    <p:sldId id="272" r:id="rId36"/>
    <p:sldId id="269" r:id="rId37"/>
    <p:sldId id="302" r:id="rId38"/>
    <p:sldId id="304" r:id="rId39"/>
    <p:sldId id="263" r:id="rId40"/>
    <p:sldId id="305" r:id="rId41"/>
    <p:sldId id="266" r:id="rId42"/>
    <p:sldId id="26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6600CC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72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7/2/2025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470" y="2136503"/>
            <a:ext cx="8686800" cy="1464906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b="1" dirty="0">
                <a:solidFill>
                  <a:srgbClr val="800000"/>
                </a:solidFill>
                <a:effectLst/>
                <a:latin typeface="Georgia" panose="02040502050405020303" pitchFamily="18" charset="0"/>
              </a:rPr>
              <a:t>C#</a:t>
            </a:r>
            <a:br>
              <a:rPr lang="en-US" b="1" dirty="0">
                <a:solidFill>
                  <a:srgbClr val="800000"/>
                </a:solidFill>
                <a:effectLst/>
                <a:latin typeface="Georgia" panose="02040502050405020303" pitchFamily="18" charset="0"/>
              </a:rPr>
            </a:br>
            <a:r>
              <a:rPr lang="en-US" b="1" dirty="0">
                <a:solidFill>
                  <a:srgbClr val="800000"/>
                </a:solidFill>
                <a:effectLst/>
                <a:latin typeface="Georgia" panose="02040502050405020303" pitchFamily="18" charset="0"/>
              </a:rPr>
              <a:t>-</a:t>
            </a:r>
            <a:r>
              <a:rPr lang="en-US" b="1" dirty="0" smtClean="0">
                <a:solidFill>
                  <a:srgbClr val="800000"/>
                </a:solidFill>
                <a:effectLst/>
                <a:latin typeface="Georgia" panose="02040502050405020303" pitchFamily="18" charset="0"/>
              </a:rPr>
              <a:t>COLLECTIONS </a:t>
            </a:r>
            <a:r>
              <a:rPr lang="en-US" b="1" dirty="0">
                <a:solidFill>
                  <a:srgbClr val="800000"/>
                </a:solidFill>
                <a:effectLst/>
                <a:latin typeface="Georgia" panose="02040502050405020303" pitchFamily="18" charset="0"/>
              </a:rPr>
              <a:t>&amp; LINQ</a:t>
            </a:r>
            <a:endParaRPr lang="en-US" dirty="0">
              <a:solidFill>
                <a:srgbClr val="800000"/>
              </a:solidFill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88763" y="4499428"/>
            <a:ext cx="2771504" cy="764177"/>
          </a:xfrm>
          <a:noFill/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By,</a:t>
            </a:r>
          </a:p>
          <a:p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Nisha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Georgia" panose="02040502050405020303" pitchFamily="18" charset="0"/>
              </a:rPr>
              <a:t>paul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chemeClr val="accent6">
                    <a:lumMod val="50000"/>
                  </a:schemeClr>
                </a:solidFill>
              </a:rPr>
              <a:t>List&lt;T</a:t>
            </a: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 dynamic-sized list that can hold objects of type T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Generic equivalent of the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arraylist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 based accessing.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RemoveAt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9017" y="4532811"/>
            <a:ext cx="420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Sort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insert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1704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64;p26" descr="Text&#10;&#10;Description automatically generated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Stack&lt;T&gt;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Last-In, First-Out (LIFO) data structure.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Push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Pop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Peek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25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65;p39" descr="Text&#10;&#10;Description automatically generated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78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Queue&lt;T&gt;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First-In, First-Out (FIFO) data structure.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Enqueue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Dequeue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Peek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2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442;p36" descr="Text&#10;&#10;Description automatically generated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65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SortedList</a:t>
            </a: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Tkey,TValue</a:t>
            </a: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Stores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key/value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pairs,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automatically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sorted by keys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combines the features of both a dictionary and a sorted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array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Lookup and insertions are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fast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, and you can access elements by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key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or by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index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value)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key)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RemoveAt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index)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38205" y="4545874"/>
            <a:ext cx="4963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value)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key)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value)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)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16637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419;p33" descr="Text&#10;&#10;Description automatically generated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08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Dictionary&lt;</a:t>
            </a: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Tkey,TValue</a:t>
            </a: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Used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to store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key/value pairs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with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fast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lookups.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Implemented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using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hash table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Keys must be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unique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and can’ be null.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Not sorted — items are stored in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arbitrary order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Optimized for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fast retrieval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of values based on keys.</a:t>
            </a: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value)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key)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38650" y="5107577"/>
            <a:ext cx="496388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value)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(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key)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</p:txBody>
      </p:sp>
    </p:spTree>
    <p:extLst>
      <p:ext uri="{BB962C8B-B14F-4D97-AF65-F5344CB8AC3E}">
        <p14:creationId xmlns:p14="http://schemas.microsoft.com/office/powerpoint/2010/main" val="1925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96;p30"/>
          <p:cNvPicPr preferRelativeResize="0">
            <a:picLocks noGrp="1"/>
          </p:cNvPicPr>
          <p:nvPr>
            <p:ph sz="half" idx="2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5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Limitations of an array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What are collections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Generic Collections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Non-Generic Collections</a:t>
            </a:r>
          </a:p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LINQ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b="1" dirty="0" smtClean="0">
                <a:latin typeface="Georgia" panose="02040502050405020303" pitchFamily="18" charset="0"/>
              </a:rPr>
              <a:t>NON-GENERIC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2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900" y="206393"/>
            <a:ext cx="11099800" cy="98232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8" y="1669433"/>
            <a:ext cx="9615715" cy="450276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fined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under the 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System.Collections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namespace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Operate 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objects, and hence can handle any type of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data.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ot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in a safe-type manner.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 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High flexibility.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No compile-time errors.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48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06393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69433"/>
            <a:ext cx="11353800" cy="495996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System.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Collections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 contains the following classes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ArrayList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Hashtable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SortedList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Stack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3825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ArrayList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dynamic array implementation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that can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store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objects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of any type.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Provides a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resizable 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array- like data structure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 with automatic expansion and contraction capabilities.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RemoveAt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99017" y="4153989"/>
            <a:ext cx="4206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Sort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insert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395945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8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Hashtable</a:t>
            </a:r>
            <a:endParaRPr lang="en-US" b="1" u="sng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sz="1900" dirty="0" smtClean="0">
                <a:solidFill>
                  <a:schemeClr val="accent6">
                    <a:lumMod val="50000"/>
                  </a:schemeClr>
                </a:solidFill>
              </a:rPr>
              <a:t>Stores </a:t>
            </a:r>
            <a:r>
              <a:rPr lang="en-IN" sz="1900" b="1" dirty="0">
                <a:solidFill>
                  <a:schemeClr val="accent6">
                    <a:lumMod val="50000"/>
                  </a:schemeClr>
                </a:solidFill>
              </a:rPr>
              <a:t>key/value </a:t>
            </a:r>
            <a:r>
              <a:rPr lang="en-IN" sz="1900" b="1" dirty="0" smtClean="0">
                <a:solidFill>
                  <a:schemeClr val="accent6">
                    <a:lumMod val="50000"/>
                  </a:schemeClr>
                </a:solidFill>
              </a:rPr>
              <a:t>pairs.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b="1" dirty="0" smtClean="0">
                <a:solidFill>
                  <a:schemeClr val="accent6">
                    <a:lumMod val="50000"/>
                  </a:schemeClr>
                </a:solidFill>
              </a:rPr>
              <a:t>Fastest retrieval of element using </a:t>
            </a:r>
            <a:r>
              <a:rPr lang="en-US" sz="1900" b="1" dirty="0" err="1" smtClean="0">
                <a:solidFill>
                  <a:schemeClr val="accent6">
                    <a:lumMod val="50000"/>
                  </a:schemeClr>
                </a:solidFill>
              </a:rPr>
              <a:t>hashtable</a:t>
            </a:r>
            <a:r>
              <a:rPr lang="en-US" sz="1900" b="1" dirty="0" smtClean="0">
                <a:solidFill>
                  <a:schemeClr val="accent6">
                    <a:lumMod val="50000"/>
                  </a:schemeClr>
                </a:solidFill>
              </a:rPr>
              <a:t> algorithm which maps keys to its corresponding values.</a:t>
            </a:r>
            <a:endParaRPr lang="en-IN" sz="19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It’s </a:t>
            </a:r>
            <a:r>
              <a:rPr lang="en-US" altLang="en-US" sz="1900" dirty="0">
                <a:solidFill>
                  <a:schemeClr val="accent6">
                    <a:lumMod val="50000"/>
                  </a:schemeClr>
                </a:solidFill>
              </a:rPr>
              <a:t>similar to Dictionary&lt;</a:t>
            </a:r>
            <a:r>
              <a:rPr lang="en-US" altLang="en-US" sz="1900" dirty="0" err="1">
                <a:solidFill>
                  <a:schemeClr val="accent6">
                    <a:lumMod val="50000"/>
                  </a:schemeClr>
                </a:solidFill>
              </a:rPr>
              <a:t>TKey</a:t>
            </a:r>
            <a:r>
              <a:rPr lang="en-US" altLang="en-US" sz="1900" dirty="0">
                <a:solidFill>
                  <a:schemeClr val="accent6">
                    <a:lumMod val="50000"/>
                  </a:schemeClr>
                </a:solidFill>
              </a:rPr>
              <a:t>, TValue&gt;, but it stores keys and values as </a:t>
            </a:r>
            <a:r>
              <a:rPr lang="en-US" altLang="en-US" sz="1900" b="1" dirty="0">
                <a:solidFill>
                  <a:schemeClr val="accent6">
                    <a:lumMod val="50000"/>
                  </a:schemeClr>
                </a:solidFill>
              </a:rPr>
              <a:t>object</a:t>
            </a:r>
            <a:r>
              <a:rPr lang="en-US" altLang="en-US" sz="1900" dirty="0">
                <a:solidFill>
                  <a:schemeClr val="accent6">
                    <a:lumMod val="50000"/>
                  </a:schemeClr>
                </a:solidFill>
              </a:rPr>
              <a:t>, so it lacks </a:t>
            </a:r>
            <a:r>
              <a:rPr lang="en-US" altLang="en-US" sz="1900" b="1" dirty="0">
                <a:solidFill>
                  <a:schemeClr val="accent6">
                    <a:lumMod val="50000"/>
                  </a:schemeClr>
                </a:solidFill>
              </a:rPr>
              <a:t>type safety</a:t>
            </a: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6">
                    <a:lumMod val="50000"/>
                  </a:schemeClr>
                </a:solidFill>
              </a:rPr>
              <a:t>No guaranteed order of </a:t>
            </a:r>
            <a:r>
              <a:rPr lang="en-US" sz="1900" dirty="0" smtClean="0">
                <a:solidFill>
                  <a:schemeClr val="accent6">
                    <a:lumMod val="50000"/>
                  </a:schemeClr>
                </a:solidFill>
              </a:rPr>
              <a:t>keys.</a:t>
            </a: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Key should represent in quotes.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Key can’t be null, value can be 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altLang="en-US" sz="1900" dirty="0" smtClean="0">
                <a:solidFill>
                  <a:schemeClr val="accent6">
                    <a:lumMod val="50000"/>
                  </a:schemeClr>
                </a:solidFill>
              </a:rPr>
              <a:t>Key are unique and values can be of any type.</a:t>
            </a:r>
            <a:endParaRPr lang="en-US" altLang="en-US" sz="1900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7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</a:t>
            </a:r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ContainsKey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ContainsValue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45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</a:t>
            </a:r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err="1" smtClean="0">
                <a:solidFill>
                  <a:schemeClr val="accent6">
                    <a:lumMod val="50000"/>
                  </a:schemeClr>
                </a:solidFill>
              </a:rPr>
              <a:t>SortedList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Stores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key/value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pairs,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automatically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sorted by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keys in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ascending order</a:t>
            </a:r>
            <a:r>
              <a:rPr lang="en-IN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combines the features of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both array and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</a:rPr>
              <a:t>hashtable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Can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access elements by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key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or by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index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Uses binary search algorithm to locate elements quickly.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Add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RemoveAt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5142" y="4963885"/>
            <a:ext cx="49638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ContainsValue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ContainsKey</a:t>
            </a:r>
            <a:endParaRPr lang="en-US" b="1" dirty="0" smtClean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IndexOfValue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IndexOfKey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90754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76904" cy="6857999"/>
          </a:xfrm>
          <a:prstGeom prst="rect">
            <a:avLst/>
          </a:prstGeom>
        </p:spPr>
      </p:pic>
      <p:pic>
        <p:nvPicPr>
          <p:cNvPr id="5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3630" y="1384614"/>
            <a:ext cx="4303832" cy="34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82" y="206393"/>
            <a:ext cx="8686800" cy="98232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Limitations of an array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730" y="1303673"/>
            <a:ext cx="9615715" cy="4502767"/>
          </a:xfrm>
        </p:spPr>
        <p:txBody>
          <a:bodyPr>
            <a:normAutofit lnSpcReduction="10000"/>
          </a:bodyPr>
          <a:lstStyle/>
          <a:p>
            <a:pPr marL="342900" indent="-34290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The array size is fixed. </a:t>
            </a:r>
          </a:p>
          <a:p>
            <a:pPr marL="342900" indent="-34290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We can never insert an element into the middle of an array</a:t>
            </a:r>
          </a:p>
          <a:p>
            <a:pPr marL="342900" indent="-34290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Its not easy to delete or remove elements from the middle of the array.</a:t>
            </a:r>
          </a:p>
          <a:p>
            <a:pPr marL="342900" indent="-342900" fontAlgn="base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Arrays doesn’t provide any built-in methods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52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</a:t>
            </a:r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Stack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Last-In, First-Out (LIFO) data structure </a:t>
            </a:r>
            <a:r>
              <a:rPr lang="en-IN" dirty="0"/>
              <a:t>that stores </a:t>
            </a:r>
            <a:r>
              <a:rPr lang="en-IN" b="1" dirty="0"/>
              <a:t>objects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Push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Pop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Peek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9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8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NON-GENERIC </a:t>
            </a:r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1231900"/>
            <a:ext cx="10883900" cy="5372099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6">
                    <a:lumMod val="50000"/>
                  </a:schemeClr>
                </a:solidFill>
              </a:rPr>
              <a:t>Queue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First-In, First-Out (FIFO) data structure </a:t>
            </a:r>
            <a:r>
              <a:rPr lang="en-IN" dirty="0"/>
              <a:t>used to store </a:t>
            </a:r>
            <a:r>
              <a:rPr lang="en-IN" b="1" dirty="0"/>
              <a:t>objects</a:t>
            </a:r>
            <a:r>
              <a:rPr lang="en-IN" dirty="0"/>
              <a:t>.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sym typeface="Comic Sans MS"/>
              </a:rPr>
              <a:t>.</a:t>
            </a:r>
          </a:p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Built-in functionality provides a range of methods.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Enqueue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	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Dequeue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			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Peek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Count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Clear</a:t>
            </a:r>
          </a:p>
          <a:p>
            <a:pPr marL="1257300" lvl="2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ea typeface="Comic Sans MS"/>
                <a:cs typeface="Comic Sans MS"/>
                <a:sym typeface="Comic Sans MS"/>
              </a:rPr>
              <a:t>Contains</a:t>
            </a:r>
            <a:endParaRPr lang="en-US" b="1" dirty="0">
              <a:solidFill>
                <a:schemeClr val="accent6">
                  <a:lumMod val="50000"/>
                </a:schemeClr>
              </a:solidFill>
              <a:ea typeface="Comic Sans MS"/>
              <a:cs typeface="Comic Sans MS"/>
              <a:sym typeface="Comic Sans MS"/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0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-640080" y="-627017"/>
            <a:ext cx="13415554" cy="7981405"/>
            <a:chOff x="533400" y="2012950"/>
            <a:chExt cx="5791200" cy="39763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" y="2012950"/>
              <a:ext cx="5791200" cy="39763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2317750"/>
              <a:ext cx="5181599" cy="336676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866" y="2275416"/>
              <a:ext cx="5266690" cy="3451860"/>
            </a:xfrm>
            <a:custGeom>
              <a:avLst/>
              <a:gdLst/>
              <a:ahLst/>
              <a:cxnLst/>
              <a:rect l="l" t="t" r="r" b="b"/>
              <a:pathLst>
                <a:path w="5266690" h="3451860">
                  <a:moveTo>
                    <a:pt x="0" y="166623"/>
                  </a:moveTo>
                  <a:lnTo>
                    <a:pt x="223" y="158138"/>
                  </a:lnTo>
                  <a:lnTo>
                    <a:pt x="876" y="149607"/>
                  </a:lnTo>
                  <a:lnTo>
                    <a:pt x="10097" y="109286"/>
                  </a:lnTo>
                  <a:lnTo>
                    <a:pt x="28310" y="73484"/>
                  </a:lnTo>
                  <a:lnTo>
                    <a:pt x="54249" y="43378"/>
                  </a:lnTo>
                  <a:lnTo>
                    <a:pt x="86757" y="20156"/>
                  </a:lnTo>
                  <a:lnTo>
                    <a:pt x="124464" y="5244"/>
                  </a:lnTo>
                  <a:lnTo>
                    <a:pt x="165843" y="0"/>
                  </a:lnTo>
                  <a:lnTo>
                    <a:pt x="5100423" y="0"/>
                  </a:lnTo>
                  <a:lnTo>
                    <a:pt x="5140790" y="5022"/>
                  </a:lnTo>
                  <a:lnTo>
                    <a:pt x="5178538" y="19663"/>
                  </a:lnTo>
                  <a:lnTo>
                    <a:pt x="5211814" y="43194"/>
                  </a:lnTo>
                  <a:lnTo>
                    <a:pt x="5238425" y="74214"/>
                  </a:lnTo>
                  <a:lnTo>
                    <a:pt x="5256527" y="110398"/>
                  </a:lnTo>
                  <a:lnTo>
                    <a:pt x="5265435" y="150162"/>
                  </a:lnTo>
                  <a:lnTo>
                    <a:pt x="5266266" y="166623"/>
                  </a:lnTo>
                  <a:lnTo>
                    <a:pt x="5266266" y="3284813"/>
                  </a:lnTo>
                  <a:lnTo>
                    <a:pt x="5261057" y="3326347"/>
                  </a:lnTo>
                  <a:lnTo>
                    <a:pt x="5246239" y="3364207"/>
                  </a:lnTo>
                  <a:lnTo>
                    <a:pt x="5223149" y="3396867"/>
                  </a:lnTo>
                  <a:lnTo>
                    <a:pt x="5193193" y="3422947"/>
                  </a:lnTo>
                  <a:lnTo>
                    <a:pt x="5157545" y="3441271"/>
                  </a:lnTo>
                  <a:lnTo>
                    <a:pt x="5117376" y="3450553"/>
                  </a:lnTo>
                  <a:lnTo>
                    <a:pt x="5100423" y="3451436"/>
                  </a:lnTo>
                  <a:lnTo>
                    <a:pt x="165843" y="3451436"/>
                  </a:lnTo>
                  <a:lnTo>
                    <a:pt x="124464" y="3446192"/>
                  </a:lnTo>
                  <a:lnTo>
                    <a:pt x="86757" y="3431280"/>
                  </a:lnTo>
                  <a:lnTo>
                    <a:pt x="54249" y="3408058"/>
                  </a:lnTo>
                  <a:lnTo>
                    <a:pt x="28310" y="3377951"/>
                  </a:lnTo>
                  <a:lnTo>
                    <a:pt x="10097" y="3342150"/>
                  </a:lnTo>
                  <a:lnTo>
                    <a:pt x="876" y="3301829"/>
                  </a:lnTo>
                  <a:lnTo>
                    <a:pt x="0" y="3284813"/>
                  </a:lnTo>
                  <a:lnTo>
                    <a:pt x="0" y="166623"/>
                  </a:lnTo>
                  <a:close/>
                </a:path>
                <a:path w="5266690" h="3451860">
                  <a:moveTo>
                    <a:pt x="33866" y="166623"/>
                  </a:moveTo>
                  <a:lnTo>
                    <a:pt x="34030" y="159701"/>
                  </a:lnTo>
                  <a:lnTo>
                    <a:pt x="34527" y="153028"/>
                  </a:lnTo>
                  <a:lnTo>
                    <a:pt x="44243" y="114924"/>
                  </a:lnTo>
                  <a:lnTo>
                    <a:pt x="64009" y="82139"/>
                  </a:lnTo>
                  <a:lnTo>
                    <a:pt x="97515" y="53005"/>
                  </a:lnTo>
                  <a:lnTo>
                    <a:pt x="132792" y="38047"/>
                  </a:lnTo>
                  <a:lnTo>
                    <a:pt x="165843" y="33866"/>
                  </a:lnTo>
                  <a:lnTo>
                    <a:pt x="5100423" y="33866"/>
                  </a:lnTo>
                  <a:lnTo>
                    <a:pt x="5138787" y="39578"/>
                  </a:lnTo>
                  <a:lnTo>
                    <a:pt x="5173610" y="56148"/>
                  </a:lnTo>
                  <a:lnTo>
                    <a:pt x="5202499" y="82439"/>
                  </a:lnTo>
                  <a:lnTo>
                    <a:pt x="5222341" y="115790"/>
                  </a:lnTo>
                  <a:lnTo>
                    <a:pt x="5231774" y="153493"/>
                  </a:lnTo>
                  <a:lnTo>
                    <a:pt x="5232400" y="166623"/>
                  </a:lnTo>
                  <a:lnTo>
                    <a:pt x="5232400" y="3284813"/>
                  </a:lnTo>
                  <a:lnTo>
                    <a:pt x="5226483" y="3324323"/>
                  </a:lnTo>
                  <a:lnTo>
                    <a:pt x="5209847" y="3359061"/>
                  </a:lnTo>
                  <a:lnTo>
                    <a:pt x="5181413" y="3390008"/>
                  </a:lnTo>
                  <a:lnTo>
                    <a:pt x="5145701" y="3409568"/>
                  </a:lnTo>
                  <a:lnTo>
                    <a:pt x="5107296" y="3417405"/>
                  </a:lnTo>
                  <a:lnTo>
                    <a:pt x="5100423" y="3417570"/>
                  </a:lnTo>
                  <a:lnTo>
                    <a:pt x="165843" y="3417570"/>
                  </a:lnTo>
                  <a:lnTo>
                    <a:pt x="126613" y="3411633"/>
                  </a:lnTo>
                  <a:lnTo>
                    <a:pt x="92099" y="3394930"/>
                  </a:lnTo>
                  <a:lnTo>
                    <a:pt x="60139" y="3364335"/>
                  </a:lnTo>
                  <a:lnTo>
                    <a:pt x="41840" y="3330413"/>
                  </a:lnTo>
                  <a:lnTo>
                    <a:pt x="34030" y="3291735"/>
                  </a:lnTo>
                  <a:lnTo>
                    <a:pt x="33866" y="3284813"/>
                  </a:lnTo>
                  <a:lnTo>
                    <a:pt x="33866" y="166623"/>
                  </a:lnTo>
                  <a:close/>
                </a:path>
              </a:pathLst>
            </a:custGeom>
            <a:ln w="169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824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b="1" dirty="0" smtClean="0">
                <a:latin typeface="Georgia" panose="02040502050405020303" pitchFamily="18" charset="0"/>
              </a:rPr>
              <a:t>LINQ</a:t>
            </a:r>
            <a:br>
              <a:rPr lang="en-US" b="1" dirty="0" smtClean="0">
                <a:latin typeface="Georgia" panose="02040502050405020303" pitchFamily="18" charset="0"/>
              </a:rPr>
            </a:br>
            <a:r>
              <a:rPr lang="en-IN" b="1" dirty="0"/>
              <a:t>(Language Integrated Query)</a:t>
            </a:r>
            <a:br>
              <a:rPr lang="en-IN" b="1" dirty="0"/>
            </a:b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56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82" y="206393"/>
            <a:ext cx="86868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6389" y="1463039"/>
            <a:ext cx="11220993" cy="493776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LINQ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stands for Language Integrated Query. </a:t>
            </a:r>
            <a:endParaRPr lang="en-US" sz="1800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It's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 feature in .NET programming languages like C# and Visual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Basic.</a:t>
            </a: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LINQ is present in </a:t>
            </a:r>
            <a:r>
              <a:rPr lang="en-US" sz="1800" i="1" dirty="0" err="1">
                <a:solidFill>
                  <a:schemeClr val="accent6">
                    <a:lumMod val="50000"/>
                  </a:schemeClr>
                </a:solidFill>
              </a:rPr>
              <a:t>System.Linq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 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namespace.</a:t>
            </a: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I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t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allows developers to query data from different types of data sources using a uniform syntax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P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rovides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 set of standard query operators 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that enable querying data in a declarative way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on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collections of objects, databases, XML documents, and other data sources directly from within their code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IN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48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82" y="206393"/>
            <a:ext cx="8686800" cy="982327"/>
          </a:xfrm>
        </p:spPr>
        <p:txBody>
          <a:bodyPr/>
          <a:lstStyle/>
          <a:p>
            <a:pPr algn="ctr" fontAlgn="base"/>
            <a:r>
              <a:rPr lang="en-US" b="1" dirty="0"/>
              <a:t>Advantages of LINQ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4582" y="1423851"/>
            <a:ext cx="10659291" cy="4839789"/>
          </a:xfrm>
        </p:spPr>
        <p:txBody>
          <a:bodyPr>
            <a:normAutofit/>
          </a:bodyPr>
          <a:lstStyle/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User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does not need to learn new query languages for a different type of data source or data format.</a:t>
            </a:r>
          </a:p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It increase the readability of the code.</a:t>
            </a:r>
          </a:p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Query can be reused.</a:t>
            </a:r>
          </a:p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It 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can be used with array or collections.</a:t>
            </a:r>
          </a:p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LINQ supports filtering, sorting, ordering, grouping.</a:t>
            </a:r>
          </a:p>
          <a:p>
            <a:pPr marL="285750" indent="-285750" fontAlgn="base">
              <a:lnSpc>
                <a:spcPct val="200000"/>
              </a:lnSpc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It makes easy debugging because it is integrated with C# language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2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6420" y="0"/>
            <a:ext cx="86868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LINQ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327" y="1293222"/>
            <a:ext cx="11286308" cy="527739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There 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are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two main syntaxes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</a:rPr>
              <a:t> in </a:t>
            </a:r>
            <a:r>
              <a:rPr lang="en-US" sz="1800" dirty="0" smtClean="0">
                <a:solidFill>
                  <a:schemeClr val="accent6">
                    <a:lumMod val="50000"/>
                  </a:schemeClr>
                </a:solidFill>
              </a:rPr>
              <a:t>LINQ: </a:t>
            </a: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US" sz="1800" b="1" dirty="0">
                <a:solidFill>
                  <a:srgbClr val="FF0000"/>
                </a:solidFill>
              </a:rPr>
              <a:t>Query Syntax (Declarative or SQL-like Syntax</a:t>
            </a:r>
            <a:r>
              <a:rPr lang="en-US" sz="1800" b="1" dirty="0" smtClean="0">
                <a:solidFill>
                  <a:srgbClr val="FF0000"/>
                </a:solidFill>
              </a:rPr>
              <a:t>) </a:t>
            </a:r>
            <a:endParaRPr lang="en-US" sz="1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</a:pP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altLang="en-US" sz="2000" b="1" dirty="0" smtClean="0">
                <a:solidFill>
                  <a:schemeClr val="accent6">
                    <a:lumMod val="50000"/>
                  </a:schemeClr>
                </a:solidFill>
              </a:rPr>
              <a:t>--</a:t>
            </a: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Similar 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to SQL queries.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altLang="en-US" sz="2000" b="1" dirty="0" smtClean="0">
                <a:solidFill>
                  <a:schemeClr val="accent6">
                    <a:lumMod val="50000"/>
                  </a:schemeClr>
                </a:solidFill>
              </a:rPr>
              <a:t>--</a:t>
            </a: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Preferred 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for readability when doing complex filtering, joining, grouping, </a:t>
            </a:r>
            <a:r>
              <a:rPr lang="en-US" altLang="en-US" sz="1800" dirty="0" err="1" smtClean="0">
                <a:solidFill>
                  <a:schemeClr val="accent6">
                    <a:lumMod val="50000"/>
                  </a:schemeClr>
                </a:solidFill>
              </a:rPr>
              <a:t>etc</a:t>
            </a:r>
            <a:endParaRPr lang="en-US" altLang="en-US" sz="18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dirty="0" smtClean="0">
                <a:solidFill>
                  <a:srgbClr val="002060"/>
                </a:solidFill>
              </a:rPr>
              <a:t>			</a:t>
            </a:r>
            <a:r>
              <a:rPr lang="en-US" sz="1800" dirty="0" err="1" smtClean="0">
                <a:solidFill>
                  <a:srgbClr val="002060"/>
                </a:solidFill>
              </a:rPr>
              <a:t>Eg</a:t>
            </a:r>
            <a:r>
              <a:rPr lang="en-US" sz="1800" dirty="0" smtClean="0">
                <a:solidFill>
                  <a:srgbClr val="002060"/>
                </a:solidFill>
              </a:rPr>
              <a:t>: </a:t>
            </a:r>
            <a:r>
              <a:rPr lang="en-US" sz="1800" dirty="0" err="1">
                <a:solidFill>
                  <a:srgbClr val="002060"/>
                </a:solidFill>
              </a:rPr>
              <a:t>var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longwords</a:t>
            </a:r>
            <a:r>
              <a:rPr lang="en-US" sz="1800" dirty="0">
                <a:solidFill>
                  <a:srgbClr val="002060"/>
                </a:solidFill>
              </a:rPr>
              <a:t> = from w in words where </a:t>
            </a:r>
            <a:r>
              <a:rPr lang="en-US" sz="1800" dirty="0" err="1">
                <a:solidFill>
                  <a:srgbClr val="002060"/>
                </a:solidFill>
              </a:rPr>
              <a:t>w.length</a:t>
            </a:r>
            <a:r>
              <a:rPr lang="en-US" sz="1800" dirty="0">
                <a:solidFill>
                  <a:srgbClr val="002060"/>
                </a:solidFill>
              </a:rPr>
              <a:t> &gt; 10; </a:t>
            </a:r>
            <a:endParaRPr lang="en-US" sz="1800" b="1" dirty="0">
              <a:solidFill>
                <a:srgbClr val="002060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dirty="0" smtClean="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IN" sz="1800" b="1" dirty="0" smtClean="0">
                <a:solidFill>
                  <a:schemeClr val="accent6">
                    <a:lumMod val="50000"/>
                  </a:schemeClr>
                </a:solidFill>
              </a:rPr>
              <a:t>2</a:t>
            </a:r>
            <a:r>
              <a:rPr lang="en-IN" sz="1800" b="1" dirty="0">
                <a:solidFill>
                  <a:schemeClr val="accent6">
                    <a:lumMod val="50000"/>
                  </a:schemeClr>
                </a:solidFill>
              </a:rPr>
              <a:t>. </a:t>
            </a:r>
            <a:r>
              <a:rPr lang="en-IN" sz="1800" b="1" dirty="0">
                <a:solidFill>
                  <a:srgbClr val="FF0000"/>
                </a:solidFill>
              </a:rPr>
              <a:t>Method Syntax (Fluent Syntax or Lambda Syntax</a:t>
            </a:r>
            <a:r>
              <a:rPr lang="en-IN" sz="1800" b="1" dirty="0" smtClean="0">
                <a:solidFill>
                  <a:srgbClr val="FF0000"/>
                </a:solidFill>
              </a:rPr>
              <a:t>)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000" b="1" dirty="0" smtClean="0">
                <a:solidFill>
                  <a:schemeClr val="accent6">
                    <a:lumMod val="50000"/>
                  </a:schemeClr>
                </a:solidFill>
              </a:rPr>
              <a:t>		--</a:t>
            </a: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Uses 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extension methods and lambda expressions.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		</a:t>
            </a:r>
            <a:r>
              <a:rPr lang="en-US" altLang="en-US" sz="2000" b="1" dirty="0" smtClean="0">
                <a:solidFill>
                  <a:schemeClr val="accent6">
                    <a:lumMod val="50000"/>
                  </a:schemeClr>
                </a:solidFill>
              </a:rPr>
              <a:t>--</a:t>
            </a:r>
            <a:r>
              <a:rPr lang="en-US" altLang="en-US" sz="1800" dirty="0">
                <a:solidFill>
                  <a:schemeClr val="accent6">
                    <a:lumMod val="50000"/>
                  </a:schemeClr>
                </a:solidFill>
              </a:rPr>
              <a:t>More powerful and flexible for some operations</a:t>
            </a: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IN" sz="1800" dirty="0" smtClean="0">
                <a:solidFill>
                  <a:srgbClr val="7030A0"/>
                </a:solidFill>
              </a:rPr>
              <a:t>		--(</a:t>
            </a:r>
            <a:r>
              <a:rPr lang="en-IN" sz="1800" dirty="0">
                <a:solidFill>
                  <a:srgbClr val="7030A0"/>
                </a:solidFill>
              </a:rPr>
              <a:t>Input Parameter) =&gt; Method Expression</a:t>
            </a:r>
            <a:endParaRPr lang="en-US" altLang="en-US" sz="1800" dirty="0" smtClean="0">
              <a:solidFill>
                <a:srgbClr val="7030A0"/>
              </a:solidFill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altLang="en-US" sz="1800" dirty="0" err="1" smtClean="0">
                <a:solidFill>
                  <a:srgbClr val="002060"/>
                </a:solidFill>
              </a:rPr>
              <a:t>Eg</a:t>
            </a:r>
            <a:r>
              <a:rPr lang="en-US" altLang="en-US" sz="1800" dirty="0" smtClean="0">
                <a:solidFill>
                  <a:srgbClr val="002060"/>
                </a:solidFill>
              </a:rPr>
              <a:t>: </a:t>
            </a:r>
            <a:r>
              <a:rPr lang="en-US" sz="1800" dirty="0" err="1">
                <a:solidFill>
                  <a:srgbClr val="002060"/>
                </a:solidFill>
              </a:rPr>
              <a:t>var</a:t>
            </a:r>
            <a:r>
              <a:rPr lang="en-US" sz="1800" dirty="0">
                <a:solidFill>
                  <a:srgbClr val="002060"/>
                </a:solidFill>
              </a:rPr>
              <a:t> </a:t>
            </a:r>
            <a:r>
              <a:rPr lang="en-US" sz="1800" dirty="0" err="1">
                <a:solidFill>
                  <a:srgbClr val="002060"/>
                </a:solidFill>
              </a:rPr>
              <a:t>longWords</a:t>
            </a:r>
            <a:r>
              <a:rPr lang="en-US" sz="1800" dirty="0">
                <a:solidFill>
                  <a:srgbClr val="002060"/>
                </a:solidFill>
              </a:rPr>
              <a:t> = </a:t>
            </a:r>
            <a:r>
              <a:rPr lang="en-US" sz="1800" dirty="0" err="1">
                <a:solidFill>
                  <a:srgbClr val="002060"/>
                </a:solidFill>
              </a:rPr>
              <a:t>words.Where</a:t>
            </a:r>
            <a:r>
              <a:rPr lang="en-US" sz="1800" dirty="0">
                <a:solidFill>
                  <a:srgbClr val="002060"/>
                </a:solidFill>
              </a:rPr>
              <a:t>( w ⇒ </a:t>
            </a:r>
            <a:r>
              <a:rPr lang="en-US" sz="1800" dirty="0" err="1">
                <a:solidFill>
                  <a:srgbClr val="002060"/>
                </a:solidFill>
              </a:rPr>
              <a:t>w.length</a:t>
            </a:r>
            <a:r>
              <a:rPr lang="en-US" sz="1800" dirty="0">
                <a:solidFill>
                  <a:srgbClr val="002060"/>
                </a:solidFill>
              </a:rPr>
              <a:t> &gt; 10)</a:t>
            </a:r>
            <a:endParaRPr lang="en-US" altLang="en-US" sz="18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IN" sz="18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1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LINQ- ELEMENT OPERATORS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5000" y="2442754"/>
            <a:ext cx="5177971" cy="416124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First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rgbClr val="C00000"/>
                </a:solidFill>
              </a:rPr>
              <a:t>Returns </a:t>
            </a:r>
            <a:r>
              <a:rPr lang="en-US" sz="1800" dirty="0">
                <a:solidFill>
                  <a:srgbClr val="C00000"/>
                </a:solidFill>
              </a:rPr>
              <a:t>the </a:t>
            </a:r>
            <a:r>
              <a:rPr lang="en-US" sz="1800" b="1" dirty="0">
                <a:solidFill>
                  <a:srgbClr val="C00000"/>
                </a:solidFill>
              </a:rPr>
              <a:t>first element</a:t>
            </a:r>
            <a:r>
              <a:rPr lang="en-US" sz="1800" dirty="0">
                <a:solidFill>
                  <a:srgbClr val="C00000"/>
                </a:solidFill>
              </a:rPr>
              <a:t> in a </a:t>
            </a:r>
            <a:r>
              <a:rPr lang="en-US" sz="1800" dirty="0" smtClean="0">
                <a:solidFill>
                  <a:srgbClr val="C00000"/>
                </a:solidFill>
              </a:rPr>
              <a:t>collection.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It throws an exception if the collection is empty or no match found.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C00000"/>
                </a:solidFill>
              </a:rPr>
              <a:t>Use </a:t>
            </a:r>
            <a:r>
              <a:rPr lang="en-US" sz="1800" b="1" dirty="0">
                <a:solidFill>
                  <a:srgbClr val="C00000"/>
                </a:solidFill>
              </a:rPr>
              <a:t>when:</a:t>
            </a:r>
            <a:r>
              <a:rPr lang="en-US" sz="1800" dirty="0">
                <a:solidFill>
                  <a:srgbClr val="C00000"/>
                </a:solidFill>
              </a:rPr>
              <a:t> You need the first element of a collection, and you are sure that the collection is not </a:t>
            </a:r>
            <a:r>
              <a:rPr lang="en-US" sz="1800" dirty="0" smtClean="0">
                <a:solidFill>
                  <a:srgbClr val="C00000"/>
                </a:solidFill>
              </a:rPr>
              <a:t>empty.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</a:t>
            </a:r>
            <a:r>
              <a:rPr lang="en-US" sz="1800" b="1" dirty="0">
                <a:solidFill>
                  <a:srgbClr val="002060"/>
                </a:solidFill>
              </a:rPr>
              <a:t>:</a:t>
            </a:r>
            <a:r>
              <a:rPr lang="en-US" sz="1800" dirty="0">
                <a:solidFill>
                  <a:srgbClr val="002060"/>
                </a:solidFill>
              </a:rPr>
              <a:t> Getting the first order from a list of orders for a customer.</a:t>
            </a:r>
          </a:p>
          <a:p>
            <a:pPr marL="342900" indent="-34290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6571" y="1384663"/>
            <a:ext cx="10776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LINQ element operators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are special commands in LINQ that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return a single element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from a collection (like a list or array), based on certain conditions.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032500" y="2442754"/>
            <a:ext cx="5397500" cy="4161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1800" b="1" u="sng" dirty="0" smtClean="0">
                <a:solidFill>
                  <a:schemeClr val="accent1">
                    <a:lumMod val="75000"/>
                  </a:schemeClr>
                </a:solidFill>
              </a:rPr>
              <a:t>First</a:t>
            </a:r>
            <a:r>
              <a:rPr lang="en-IN" sz="1800" b="1" u="sng" dirty="0" err="1">
                <a:solidFill>
                  <a:schemeClr val="accent1">
                    <a:lumMod val="75000"/>
                  </a:schemeClr>
                </a:solidFill>
              </a:rPr>
              <a:t>OrDefault</a:t>
            </a:r>
            <a:endParaRPr lang="en-US" sz="1800" b="1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rgbClr val="C00000"/>
                </a:solidFill>
              </a:rPr>
              <a:t>Returns the </a:t>
            </a:r>
            <a:r>
              <a:rPr lang="en-US" sz="1800" b="1" dirty="0" smtClean="0">
                <a:solidFill>
                  <a:srgbClr val="C00000"/>
                </a:solidFill>
              </a:rPr>
              <a:t>first element </a:t>
            </a:r>
            <a:r>
              <a:rPr lang="en-US" sz="1800" dirty="0" smtClean="0">
                <a:solidFill>
                  <a:srgbClr val="C00000"/>
                </a:solidFill>
              </a:rPr>
              <a:t>of a sequence.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rgbClr val="C00000"/>
                </a:solidFill>
              </a:rPr>
              <a:t>If the list is empty or match not found, returns 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dirty="0" smtClean="0">
                <a:solidFill>
                  <a:srgbClr val="C00000"/>
                </a:solidFill>
              </a:rPr>
              <a:t>a</a:t>
            </a:r>
            <a:r>
              <a:rPr lang="en-US" sz="1800" b="1" dirty="0" smtClean="0">
                <a:solidFill>
                  <a:srgbClr val="C00000"/>
                </a:solidFill>
              </a:rPr>
              <a:t> default value</a:t>
            </a:r>
            <a:r>
              <a:rPr lang="en-US" sz="1800" dirty="0" smtClean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 smtClean="0">
                <a:solidFill>
                  <a:srgbClr val="C00000"/>
                </a:solidFill>
              </a:rPr>
              <a:t>It doesn’t throw an exception.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C00000"/>
                </a:solidFill>
              </a:rPr>
              <a:t>Use when:</a:t>
            </a:r>
            <a:r>
              <a:rPr lang="en-US" sz="1800" dirty="0" smtClean="0">
                <a:solidFill>
                  <a:srgbClr val="C00000"/>
                </a:solidFill>
              </a:rPr>
              <a:t> You need the first element, </a:t>
            </a:r>
            <a:r>
              <a:rPr lang="en-US" sz="1800" dirty="0">
                <a:solidFill>
                  <a:srgbClr val="C00000"/>
                </a:solidFill>
              </a:rPr>
              <a:t>but the collection might be empty, and you want to  </a:t>
            </a:r>
            <a:r>
              <a:rPr lang="en-US" sz="1800" dirty="0" smtClean="0">
                <a:solidFill>
                  <a:srgbClr val="C00000"/>
                </a:solidFill>
              </a:rPr>
              <a:t>avoid </a:t>
            </a:r>
            <a:r>
              <a:rPr lang="en-US" sz="1800" dirty="0">
                <a:solidFill>
                  <a:srgbClr val="C00000"/>
                </a:solidFill>
              </a:rPr>
              <a:t>an exception</a:t>
            </a:r>
            <a:r>
              <a:rPr lang="en-US" sz="1800" dirty="0" smtClean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Example:</a:t>
            </a:r>
            <a:r>
              <a:rPr lang="en-US" sz="1800" dirty="0" smtClean="0">
                <a:solidFill>
                  <a:srgbClr val="002060"/>
                </a:solidFill>
              </a:rPr>
              <a:t> </a:t>
            </a:r>
            <a:r>
              <a:rPr lang="en-US" sz="1800" dirty="0">
                <a:solidFill>
                  <a:srgbClr val="002060"/>
                </a:solidFill>
              </a:rPr>
              <a:t>Trying to fetch the first item in a shopping cart with no items.</a:t>
            </a:r>
            <a:endParaRPr lang="en-US" sz="1800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09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88641"/>
            <a:ext cx="10058400" cy="1188720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LINQ- ELEMENT OPERATORS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331" y="1297654"/>
            <a:ext cx="4800600" cy="58176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Last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331" y="1839998"/>
            <a:ext cx="4926875" cy="4586928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Returns the </a:t>
            </a:r>
            <a:r>
              <a:rPr lang="en-US" sz="1800" b="1" dirty="0" smtClean="0">
                <a:solidFill>
                  <a:srgbClr val="C00000"/>
                </a:solidFill>
              </a:rPr>
              <a:t>last </a:t>
            </a:r>
            <a:r>
              <a:rPr lang="en-US" sz="1800" b="1" dirty="0">
                <a:solidFill>
                  <a:srgbClr val="C00000"/>
                </a:solidFill>
              </a:rPr>
              <a:t>element</a:t>
            </a:r>
            <a:r>
              <a:rPr lang="en-US" sz="1800" dirty="0">
                <a:solidFill>
                  <a:srgbClr val="C00000"/>
                </a:solidFill>
              </a:rPr>
              <a:t> in a collection.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It throws an exception if the </a:t>
            </a:r>
            <a:r>
              <a:rPr lang="en-US" sz="1800" dirty="0" smtClean="0">
                <a:solidFill>
                  <a:srgbClr val="C00000"/>
                </a:solidFill>
              </a:rPr>
              <a:t>collection is empty or </a:t>
            </a:r>
            <a:r>
              <a:rPr lang="en-US" sz="1800" dirty="0">
                <a:solidFill>
                  <a:srgbClr val="C00000"/>
                </a:solidFill>
              </a:rPr>
              <a:t>no match found.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rgbClr val="C00000"/>
                </a:solidFill>
              </a:rPr>
              <a:t>Use when:</a:t>
            </a:r>
            <a:r>
              <a:rPr lang="en-US" sz="1800" dirty="0">
                <a:solidFill>
                  <a:srgbClr val="C00000"/>
                </a:solidFill>
              </a:rPr>
              <a:t> You need </a:t>
            </a:r>
            <a:r>
              <a:rPr lang="en-US" sz="1800" dirty="0" smtClean="0">
                <a:solidFill>
                  <a:srgbClr val="C00000"/>
                </a:solidFill>
              </a:rPr>
              <a:t>the last </a:t>
            </a:r>
            <a:r>
              <a:rPr lang="en-US" sz="1800" dirty="0">
                <a:solidFill>
                  <a:srgbClr val="C00000"/>
                </a:solidFill>
              </a:rPr>
              <a:t>element of a collection, and you are certain the collection contains at least one </a:t>
            </a:r>
            <a:r>
              <a:rPr lang="en-US" sz="1800" dirty="0" smtClean="0">
                <a:solidFill>
                  <a:srgbClr val="C00000"/>
                </a:solidFill>
              </a:rPr>
              <a:t>element.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Example:</a:t>
            </a:r>
            <a:r>
              <a:rPr lang="en-US" sz="1800" dirty="0" smtClean="0">
                <a:solidFill>
                  <a:srgbClr val="002060"/>
                </a:solidFill>
              </a:rPr>
              <a:t> </a:t>
            </a:r>
            <a:r>
              <a:rPr lang="en-US" sz="1800" dirty="0">
                <a:solidFill>
                  <a:srgbClr val="002060"/>
                </a:solidFill>
              </a:rPr>
              <a:t>Selecting the most recent transaction from a list of </a:t>
            </a:r>
            <a:r>
              <a:rPr lang="en-US" sz="1800" dirty="0" smtClean="0">
                <a:solidFill>
                  <a:srgbClr val="002060"/>
                </a:solidFill>
              </a:rPr>
              <a:t>transactions.</a:t>
            </a:r>
            <a:endParaRPr lang="en-US" sz="1800" dirty="0">
              <a:solidFill>
                <a:srgbClr val="00206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3235" y="1261264"/>
            <a:ext cx="5029199" cy="578734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200" b="1" u="sng" dirty="0" smtClean="0">
                <a:solidFill>
                  <a:schemeClr val="accent1">
                    <a:lumMod val="75000"/>
                  </a:schemeClr>
                </a:solidFill>
              </a:rPr>
              <a:t>Last</a:t>
            </a:r>
            <a:r>
              <a:rPr lang="en-IN" sz="2200" b="1" u="sng" dirty="0" err="1">
                <a:solidFill>
                  <a:schemeClr val="accent1">
                    <a:lumMod val="75000"/>
                  </a:schemeClr>
                </a:solidFill>
              </a:rPr>
              <a:t>OrDefault</a:t>
            </a:r>
            <a:endParaRPr lang="en-US" sz="22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83235" y="1879420"/>
            <a:ext cx="5185954" cy="4292782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Returns the </a:t>
            </a:r>
            <a:r>
              <a:rPr lang="en-US" sz="1800" b="1" dirty="0" smtClean="0">
                <a:solidFill>
                  <a:srgbClr val="C00000"/>
                </a:solidFill>
              </a:rPr>
              <a:t>last </a:t>
            </a:r>
            <a:r>
              <a:rPr lang="en-US" sz="1800" b="1" dirty="0">
                <a:solidFill>
                  <a:srgbClr val="C00000"/>
                </a:solidFill>
              </a:rPr>
              <a:t>element </a:t>
            </a:r>
            <a:r>
              <a:rPr lang="en-US" sz="1800" dirty="0">
                <a:solidFill>
                  <a:srgbClr val="C00000"/>
                </a:solidFill>
              </a:rPr>
              <a:t>of a sequence.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If the list is empty or match not found, returns 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a</a:t>
            </a:r>
            <a:r>
              <a:rPr lang="en-US" sz="1800" b="1" dirty="0">
                <a:solidFill>
                  <a:srgbClr val="C00000"/>
                </a:solidFill>
              </a:rPr>
              <a:t> default value</a:t>
            </a:r>
            <a:r>
              <a:rPr lang="en-US" sz="1800" dirty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It doesn’t </a:t>
            </a:r>
            <a:r>
              <a:rPr lang="en-US" sz="1800" dirty="0" smtClean="0">
                <a:solidFill>
                  <a:srgbClr val="C00000"/>
                </a:solidFill>
              </a:rPr>
              <a:t>throw </a:t>
            </a:r>
            <a:r>
              <a:rPr lang="en-US" sz="1800" dirty="0">
                <a:solidFill>
                  <a:srgbClr val="C00000"/>
                </a:solidFill>
              </a:rPr>
              <a:t>an exception.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rgbClr val="C00000"/>
                </a:solidFill>
              </a:rPr>
              <a:t>Use when:</a:t>
            </a:r>
            <a:r>
              <a:rPr lang="en-US" sz="1800" dirty="0">
                <a:solidFill>
                  <a:srgbClr val="C00000"/>
                </a:solidFill>
              </a:rPr>
              <a:t> You need the </a:t>
            </a:r>
            <a:r>
              <a:rPr lang="en-US" sz="1800" dirty="0" smtClean="0">
                <a:solidFill>
                  <a:srgbClr val="C00000"/>
                </a:solidFill>
              </a:rPr>
              <a:t>last </a:t>
            </a:r>
            <a:r>
              <a:rPr lang="en-US" sz="1800" dirty="0">
                <a:solidFill>
                  <a:srgbClr val="C00000"/>
                </a:solidFill>
              </a:rPr>
              <a:t>element, but the collection might be empty, and you need a default value to handle that scenario.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</a:t>
            </a:r>
            <a:r>
              <a:rPr lang="en-US" sz="1800" b="1" dirty="0">
                <a:solidFill>
                  <a:srgbClr val="002060"/>
                </a:solidFill>
              </a:rPr>
              <a:t>:</a:t>
            </a:r>
            <a:r>
              <a:rPr lang="en-US" sz="1800" dirty="0">
                <a:solidFill>
                  <a:srgbClr val="002060"/>
                </a:solidFill>
              </a:rPr>
              <a:t> </a:t>
            </a:r>
            <a:r>
              <a:rPr lang="en-US" sz="1800" dirty="0" smtClean="0">
                <a:solidFill>
                  <a:srgbClr val="002060"/>
                </a:solidFill>
              </a:rPr>
              <a:t>Getting </a:t>
            </a:r>
            <a:r>
              <a:rPr lang="en-US" sz="1800" dirty="0">
                <a:solidFill>
                  <a:srgbClr val="002060"/>
                </a:solidFill>
              </a:rPr>
              <a:t>the last logged event from an event log that might be empty.</a:t>
            </a:r>
          </a:p>
        </p:txBody>
      </p:sp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82" y="0"/>
            <a:ext cx="86868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100" y="1320800"/>
            <a:ext cx="10896600" cy="501649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Collections are classes that provide an easy way to work with a group of objects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L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ike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an array, a collection can also be used to store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objects.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 </a:t>
            </a:r>
            <a:endParaRPr lang="en-US" dirty="0" smtClean="0">
              <a:solidFill>
                <a:schemeClr val="accent6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342900" indent="-342900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T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he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stored object can grow or shrink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dynamically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marL="342900" indent="-342900" fontAlgn="base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We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can insert an element into the middle of a collection.</a:t>
            </a:r>
          </a:p>
          <a:p>
            <a:pPr marL="342900" indent="-342900" fontAlgn="base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also provides the facility to remove or delete elements from the middle of a collection.</a:t>
            </a:r>
          </a:p>
          <a:p>
            <a:pPr marL="342900" indent="-342900">
              <a:lnSpc>
                <a:spcPct val="21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Collections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are classified into 4 types such as Indexed Based, Key-Value Pair, Prioritized Collection, and Specialized Collections. </a:t>
            </a:r>
          </a:p>
        </p:txBody>
      </p:sp>
    </p:spTree>
    <p:extLst>
      <p:ext uri="{BB962C8B-B14F-4D97-AF65-F5344CB8AC3E}">
        <p14:creationId xmlns:p14="http://schemas.microsoft.com/office/powerpoint/2010/main" val="28117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88641"/>
            <a:ext cx="10058400" cy="1188720"/>
          </a:xfrm>
        </p:spPr>
        <p:txBody>
          <a:bodyPr/>
          <a:lstStyle/>
          <a:p>
            <a:pPr algn="ctr"/>
            <a:r>
              <a:rPr lang="en-US" b="1" dirty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LINQ- ELEMENT OPERATORS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331" y="1297654"/>
            <a:ext cx="4800600" cy="581765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Single</a:t>
            </a:r>
            <a:endParaRPr lang="en-US" b="1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331" y="1839998"/>
            <a:ext cx="4926875" cy="4586928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Returns the </a:t>
            </a:r>
            <a:r>
              <a:rPr lang="en-US" sz="1800" b="1" dirty="0" smtClean="0">
                <a:solidFill>
                  <a:srgbClr val="C00000"/>
                </a:solidFill>
              </a:rPr>
              <a:t>single </a:t>
            </a:r>
            <a:r>
              <a:rPr lang="en-US" sz="1800" b="1" dirty="0">
                <a:solidFill>
                  <a:srgbClr val="C00000"/>
                </a:solidFill>
              </a:rPr>
              <a:t>element</a:t>
            </a:r>
            <a:r>
              <a:rPr lang="en-US" sz="1800" dirty="0">
                <a:solidFill>
                  <a:srgbClr val="C00000"/>
                </a:solidFill>
              </a:rPr>
              <a:t> in a collection.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It throws an exception if the </a:t>
            </a:r>
            <a:r>
              <a:rPr lang="en-US" sz="1800" dirty="0" smtClean="0">
                <a:solidFill>
                  <a:srgbClr val="C00000"/>
                </a:solidFill>
              </a:rPr>
              <a:t>collection is empty or </a:t>
            </a:r>
            <a:r>
              <a:rPr lang="en-US" sz="1800" dirty="0">
                <a:solidFill>
                  <a:srgbClr val="C00000"/>
                </a:solidFill>
              </a:rPr>
              <a:t>no match found.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>
                <a:solidFill>
                  <a:srgbClr val="C00000"/>
                </a:solidFill>
              </a:rPr>
              <a:t>Use when:</a:t>
            </a:r>
            <a:r>
              <a:rPr lang="en-US" sz="1800" dirty="0">
                <a:solidFill>
                  <a:srgbClr val="C00000"/>
                </a:solidFill>
              </a:rPr>
              <a:t> You </a:t>
            </a:r>
            <a:r>
              <a:rPr lang="en-US" sz="1800" dirty="0" smtClean="0">
                <a:solidFill>
                  <a:srgbClr val="C00000"/>
                </a:solidFill>
              </a:rPr>
              <a:t>expect </a:t>
            </a:r>
            <a:r>
              <a:rPr lang="en-US" sz="1800" dirty="0">
                <a:solidFill>
                  <a:srgbClr val="C00000"/>
                </a:solidFill>
              </a:rPr>
              <a:t>the collection to contain exactly one element, and having zero or more than one element is considered an exceptional scenario</a:t>
            </a:r>
            <a:r>
              <a:rPr lang="en-US" sz="1800" dirty="0" smtClean="0">
                <a:solidFill>
                  <a:srgbClr val="C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Example:</a:t>
            </a:r>
            <a:r>
              <a:rPr lang="en-US" sz="1800" dirty="0" smtClean="0">
                <a:solidFill>
                  <a:srgbClr val="002060"/>
                </a:solidFill>
              </a:rPr>
              <a:t> </a:t>
            </a:r>
            <a:r>
              <a:rPr lang="en-US" sz="1800" dirty="0">
                <a:solidFill>
                  <a:srgbClr val="002060"/>
                </a:solidFill>
              </a:rPr>
              <a:t>Retrieving a user by a unique username where the username is expected to exist and be unique.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83235" y="1261264"/>
            <a:ext cx="5029199" cy="578734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Ø"/>
            </a:pPr>
            <a:r>
              <a:rPr lang="en-US" sz="2200" b="1" u="sng" dirty="0" smtClean="0">
                <a:solidFill>
                  <a:schemeClr val="accent1">
                    <a:lumMod val="75000"/>
                  </a:schemeClr>
                </a:solidFill>
              </a:rPr>
              <a:t>Single</a:t>
            </a:r>
            <a:r>
              <a:rPr lang="en-IN" sz="2200" b="1" u="sng" dirty="0" err="1" smtClean="0">
                <a:solidFill>
                  <a:schemeClr val="accent1">
                    <a:lumMod val="75000"/>
                  </a:schemeClr>
                </a:solidFill>
              </a:rPr>
              <a:t>OrDefault</a:t>
            </a:r>
            <a:endParaRPr lang="en-US" sz="22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0172" y="1879420"/>
            <a:ext cx="5185954" cy="4292782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Returns the </a:t>
            </a:r>
            <a:r>
              <a:rPr lang="en-US" sz="1800" b="1" dirty="0" smtClean="0">
                <a:solidFill>
                  <a:srgbClr val="C00000"/>
                </a:solidFill>
              </a:rPr>
              <a:t>single </a:t>
            </a:r>
            <a:r>
              <a:rPr lang="en-US" sz="1800" b="1" dirty="0">
                <a:solidFill>
                  <a:srgbClr val="C00000"/>
                </a:solidFill>
              </a:rPr>
              <a:t>element </a:t>
            </a:r>
            <a:r>
              <a:rPr lang="en-US" sz="1800" dirty="0">
                <a:solidFill>
                  <a:srgbClr val="C00000"/>
                </a:solidFill>
              </a:rPr>
              <a:t>of a sequence.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C00000"/>
                </a:solidFill>
              </a:rPr>
              <a:t>If </a:t>
            </a:r>
            <a:r>
              <a:rPr lang="en-US" sz="1800" dirty="0" smtClean="0">
                <a:solidFill>
                  <a:srgbClr val="C00000"/>
                </a:solidFill>
              </a:rPr>
              <a:t>more than one element then returns exception and returns </a:t>
            </a:r>
            <a:r>
              <a:rPr lang="en-US" sz="1800" dirty="0">
                <a:solidFill>
                  <a:srgbClr val="C00000"/>
                </a:solidFill>
              </a:rPr>
              <a:t>a</a:t>
            </a:r>
            <a:r>
              <a:rPr lang="en-US" sz="1800" b="1" dirty="0">
                <a:solidFill>
                  <a:srgbClr val="C00000"/>
                </a:solidFill>
              </a:rPr>
              <a:t> default value </a:t>
            </a:r>
            <a:r>
              <a:rPr lang="en-US" sz="1800" dirty="0" smtClean="0">
                <a:solidFill>
                  <a:srgbClr val="C00000"/>
                </a:solidFill>
              </a:rPr>
              <a:t>if the list is empty.</a:t>
            </a:r>
            <a:endParaRPr lang="en-US" sz="1800" dirty="0">
              <a:solidFill>
                <a:srgbClr val="C00000"/>
              </a:solidFill>
            </a:endParaRP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C00000"/>
                </a:solidFill>
              </a:rPr>
              <a:t>Use </a:t>
            </a:r>
            <a:r>
              <a:rPr lang="en-US" sz="1800" b="1" dirty="0">
                <a:solidFill>
                  <a:srgbClr val="C00000"/>
                </a:solidFill>
              </a:rPr>
              <a:t>when:</a:t>
            </a:r>
            <a:r>
              <a:rPr lang="en-US" sz="1800" dirty="0">
                <a:solidFill>
                  <a:srgbClr val="C00000"/>
                </a:solidFill>
              </a:rPr>
              <a:t> You expect the collection to have zero or one element and want to handle the case where the collection is empty without throwing an </a:t>
            </a:r>
            <a:r>
              <a:rPr lang="en-US" sz="1800" dirty="0" smtClean="0">
                <a:solidFill>
                  <a:srgbClr val="C00000"/>
                </a:solidFill>
              </a:rPr>
              <a:t>exception</a:t>
            </a:r>
          </a:p>
          <a:p>
            <a:pPr marL="342900" indent="-342900">
              <a:lnSpc>
                <a:spcPct val="150000"/>
              </a:lnSpc>
              <a:buClr>
                <a:srgbClr val="002060"/>
              </a:buClr>
              <a:buFont typeface="Courier New" panose="02070309020205020404" pitchFamily="49" charset="0"/>
              <a:buChar char="o"/>
            </a:pPr>
            <a:r>
              <a:rPr lang="en-US" sz="1800" b="1" dirty="0" smtClean="0">
                <a:solidFill>
                  <a:srgbClr val="002060"/>
                </a:solidFill>
              </a:rPr>
              <a:t>Example</a:t>
            </a:r>
            <a:r>
              <a:rPr lang="en-US" sz="1800" b="1" dirty="0">
                <a:solidFill>
                  <a:srgbClr val="002060"/>
                </a:solidFill>
              </a:rPr>
              <a:t>:</a:t>
            </a:r>
            <a:r>
              <a:rPr lang="en-US" sz="1800" dirty="0">
                <a:solidFill>
                  <a:srgbClr val="002060"/>
                </a:solidFill>
              </a:rPr>
              <a:t>  Looking up a configuration setting that may or may not be set.</a:t>
            </a:r>
          </a:p>
        </p:txBody>
      </p:sp>
    </p:spTree>
    <p:extLst>
      <p:ext uri="{BB962C8B-B14F-4D97-AF65-F5344CB8AC3E}">
        <p14:creationId xmlns:p14="http://schemas.microsoft.com/office/powerpoint/2010/main" val="1447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937" y="987552"/>
            <a:ext cx="4663440" cy="182880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chemeClr val="bg2">
                    <a:lumMod val="25000"/>
                  </a:schemeClr>
                </a:solidFill>
                <a:latin typeface="Georgia" panose="02040502050405020303" pitchFamily="18" charset="0"/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0344" y="2233750"/>
            <a:ext cx="9627325" cy="4121330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"</a:t>
            </a:r>
            <a:r>
              <a:rPr lang="en-US" b="1" dirty="0">
                <a:solidFill>
                  <a:srgbClr val="C00000"/>
                </a:solidFill>
              </a:rPr>
              <a:t>LINQ helps us work with lists and collections in an easier and more organized way using simple </a:t>
            </a:r>
            <a:r>
              <a:rPr lang="en-US" b="1" dirty="0" smtClean="0">
                <a:solidFill>
                  <a:srgbClr val="C00000"/>
                </a:solidFill>
              </a:rPr>
              <a:t>commands.</a:t>
            </a:r>
          </a:p>
          <a:p>
            <a:pPr marL="0" indent="0">
              <a:buClr>
                <a:srgbClr val="C00000"/>
              </a:buClr>
              <a:buNone/>
            </a:pPr>
            <a:endParaRPr lang="en-US" b="1" dirty="0" smtClean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C00000"/>
                </a:solidFill>
              </a:rPr>
              <a:t>It </a:t>
            </a:r>
            <a:r>
              <a:rPr lang="en-US" b="1" dirty="0">
                <a:solidFill>
                  <a:srgbClr val="C00000"/>
                </a:solidFill>
              </a:rPr>
              <a:t>makes it faster to find, sort, and change data without writing a lot of code."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9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54925" y="2586446"/>
            <a:ext cx="79552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n w="3175" cmpd="sng">
                  <a:solidFill>
                    <a:schemeClr val="accent5">
                      <a:lumMod val="50000"/>
                    </a:schemeClr>
                  </a:solidFill>
                </a:ln>
                <a:solidFill>
                  <a:srgbClr val="FF5050"/>
                </a:solidFill>
                <a:latin typeface="Georgia" panose="02040502050405020303" pitchFamily="18" charset="0"/>
              </a:rPr>
              <a:t>Thank You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38917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582" y="11758"/>
            <a:ext cx="86868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3" y="1298775"/>
            <a:ext cx="11013863" cy="487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lIns="288000" tIns="504000" rIns="288000" bIns="432000" anchor="t" anchorCtr="0">
            <a:norm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 smtClean="0"/>
              <a:t>Based </a:t>
            </a:r>
            <a:r>
              <a:rPr lang="en-US" sz="2400" dirty="0"/>
              <a:t>on </a:t>
            </a:r>
            <a:r>
              <a:rPr lang="en-US" sz="2400" b="1" dirty="0"/>
              <a:t>type safety</a:t>
            </a:r>
            <a:r>
              <a:rPr lang="en-US" sz="2400" dirty="0"/>
              <a:t>, </a:t>
            </a:r>
            <a:r>
              <a:rPr lang="en-US" sz="2400" b="1" dirty="0"/>
              <a:t>thread safety</a:t>
            </a:r>
            <a:r>
              <a:rPr lang="en-US" sz="2400" dirty="0"/>
              <a:t>, </a:t>
            </a:r>
            <a:r>
              <a:rPr lang="en-US" sz="2400" b="1" dirty="0"/>
              <a:t>mutability</a:t>
            </a:r>
            <a:r>
              <a:rPr lang="en-US" sz="2400" dirty="0"/>
              <a:t>, and </a:t>
            </a:r>
            <a:r>
              <a:rPr lang="en-US" sz="2400" b="1" dirty="0" smtClean="0"/>
              <a:t>purpose</a:t>
            </a:r>
            <a:r>
              <a:rPr lang="en-US" sz="2400" dirty="0" smtClean="0"/>
              <a:t>, there are four types of namespaces. 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br>
              <a:rPr lang="en-US" sz="2400" dirty="0" smtClean="0"/>
            </a:br>
            <a:endParaRPr lang="en-US" sz="2400" b="1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8571" y="1611085"/>
            <a:ext cx="70394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System.Collections</a:t>
            </a:r>
            <a:endParaRPr 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System.Collections.Generic</a:t>
            </a:r>
            <a:endParaRPr 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System.Collections.Concurrent</a:t>
            </a:r>
            <a:endParaRPr lang="en-US" sz="2400" b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2400" b="1" dirty="0" err="1" smtClean="0">
                <a:solidFill>
                  <a:schemeClr val="accent4">
                    <a:lumMod val="75000"/>
                  </a:schemeClr>
                </a:solidFill>
              </a:rPr>
              <a:t>System.Collections.Immutable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pPr algn="ctr"/>
            <a:r>
              <a:rPr lang="en-US" b="1" dirty="0" smtClean="0">
                <a:latin typeface="Georgia" panose="02040502050405020303" pitchFamily="18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52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06393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8" y="1669433"/>
            <a:ext cx="9615715" cy="4502767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efined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under the 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System.Collection.Generic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 namespace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It provides a generic implementation of standard data structure like linked lists, stacks, queues, and dictionaries. 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These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collections are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type-safe and can hold objects of specific type.</a:t>
            </a:r>
          </a:p>
          <a:p>
            <a:pPr marL="342900" indent="-342900">
              <a:lnSpc>
                <a:spcPct val="20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Type has to be specified at the time of creation.</a:t>
            </a:r>
          </a:p>
        </p:txBody>
      </p:sp>
    </p:spTree>
    <p:extLst>
      <p:ext uri="{BB962C8B-B14F-4D97-AF65-F5344CB8AC3E}">
        <p14:creationId xmlns:p14="http://schemas.microsoft.com/office/powerpoint/2010/main" val="17532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206393"/>
            <a:ext cx="10795000" cy="982327"/>
          </a:xfrm>
        </p:spPr>
        <p:txBody>
          <a:bodyPr/>
          <a:lstStyle/>
          <a:p>
            <a:pPr algn="ctr"/>
            <a:r>
              <a:rPr lang="en-US" b="1" dirty="0" smtClean="0"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GENERIC COLLECTIONS</a:t>
            </a:r>
            <a:endParaRPr lang="en-US" b="1" dirty="0"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69433"/>
            <a:ext cx="11353800" cy="495996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 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System.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N" b="1" dirty="0" err="1">
                <a:solidFill>
                  <a:schemeClr val="accent6">
                    <a:lumMod val="50000"/>
                  </a:schemeClr>
                </a:solidFill>
              </a:rPr>
              <a:t>Collections.Generic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 contains the following classes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List&lt;T&gt;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Stack&lt;T&gt;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Queue&lt;T&gt;</a:t>
            </a: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Dictionary&lt;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800100" lvl="1" indent="-342900" fontAlgn="base">
              <a:lnSpc>
                <a:spcPct val="150000"/>
              </a:lnSpc>
              <a:buClr>
                <a:schemeClr val="tx2">
                  <a:lumMod val="85000"/>
                  <a:lumOff val="15000"/>
                </a:schemeClr>
              </a:buClr>
              <a:buFont typeface="Cambria" panose="02040503050406030204" pitchFamily="18" charset="0"/>
              <a:buChar char="→"/>
            </a:pP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SortedList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&lt;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Tkey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b="1" dirty="0" err="1" smtClean="0">
                <a:solidFill>
                  <a:schemeClr val="accent6">
                    <a:lumMod val="50000"/>
                  </a:schemeClr>
                </a:solidFill>
              </a:rPr>
              <a:t>Tvalue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&gt;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19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1315</TotalTime>
  <Words>956</Words>
  <Application>Microsoft Office PowerPoint</Application>
  <PresentationFormat>Widescreen</PresentationFormat>
  <Paragraphs>248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Cambria</vt:lpstr>
      <vt:lpstr>Comic Sans MS</vt:lpstr>
      <vt:lpstr>Courier New</vt:lpstr>
      <vt:lpstr>Georgia</vt:lpstr>
      <vt:lpstr>Tahoma</vt:lpstr>
      <vt:lpstr>Wingdings</vt:lpstr>
      <vt:lpstr>Cherry Blossom 16x9</vt:lpstr>
      <vt:lpstr>C# -COLLECTIONS &amp; LINQ</vt:lpstr>
      <vt:lpstr>OVERVIEW</vt:lpstr>
      <vt:lpstr>Limitations of an array</vt:lpstr>
      <vt:lpstr>COLLECTIONS</vt:lpstr>
      <vt:lpstr>COLLECTIONS</vt:lpstr>
      <vt:lpstr>Based on type safety, thread safety, mutability, and purpose, there are four types of namespaces.    </vt:lpstr>
      <vt:lpstr>GENERIC COLLECTIONS</vt:lpstr>
      <vt:lpstr>GENERIC COLLECTIONS</vt:lpstr>
      <vt:lpstr>GENERIC COLLECTIONS</vt:lpstr>
      <vt:lpstr>GENERIC COLLECTIONS</vt:lpstr>
      <vt:lpstr>PowerPoint Presentation</vt:lpstr>
      <vt:lpstr>GENERIC COLLECTIONS</vt:lpstr>
      <vt:lpstr>PowerPoint Presentation</vt:lpstr>
      <vt:lpstr>GENERIC COLLECTIONS</vt:lpstr>
      <vt:lpstr>PowerPoint Presentation</vt:lpstr>
      <vt:lpstr>GENERIC COLLECTIONS</vt:lpstr>
      <vt:lpstr>PowerPoint Presentation</vt:lpstr>
      <vt:lpstr>GENERIC COLLECTIONS</vt:lpstr>
      <vt:lpstr>PowerPoint Presentation</vt:lpstr>
      <vt:lpstr>NON-GENERIC COLLECTIONS</vt:lpstr>
      <vt:lpstr>NON-GENERIC COLLECTIONS</vt:lpstr>
      <vt:lpstr>NON-GENERIC COLLECTIONS</vt:lpstr>
      <vt:lpstr>NON-GENERIC COLLECTIONS</vt:lpstr>
      <vt:lpstr>PowerPoint Presentation</vt:lpstr>
      <vt:lpstr>NON-GENERIC COLLECTIONS</vt:lpstr>
      <vt:lpstr>NON-GENERIC COLLECTIONS</vt:lpstr>
      <vt:lpstr>PowerPoint Presentation</vt:lpstr>
      <vt:lpstr>NON-GENERIC COLLECTIONS</vt:lpstr>
      <vt:lpstr>PowerPoint Presentation</vt:lpstr>
      <vt:lpstr>NON-GENERIC COLLECTIONS</vt:lpstr>
      <vt:lpstr>PowerPoint Presentation</vt:lpstr>
      <vt:lpstr>NON-GENERIC COLLECTIONS</vt:lpstr>
      <vt:lpstr>PowerPoint Presentation</vt:lpstr>
      <vt:lpstr>LINQ (Language Integrated Query) </vt:lpstr>
      <vt:lpstr>LINQ</vt:lpstr>
      <vt:lpstr>Advantages of LINQ</vt:lpstr>
      <vt:lpstr>LINQ</vt:lpstr>
      <vt:lpstr>LINQ- ELEMENT OPERATORS</vt:lpstr>
      <vt:lpstr>LINQ- ELEMENT OPERATORS</vt:lpstr>
      <vt:lpstr>LINQ- ELEMENT OPERATORS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-COLLECTIONS &amp; LINQ</dc:title>
  <dc:creator>cloud</dc:creator>
  <cp:lastModifiedBy>cloud</cp:lastModifiedBy>
  <cp:revision>73</cp:revision>
  <dcterms:created xsi:type="dcterms:W3CDTF">2025-06-13T05:21:08Z</dcterms:created>
  <dcterms:modified xsi:type="dcterms:W3CDTF">2025-07-02T10:02:15Z</dcterms:modified>
</cp:coreProperties>
</file>